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sldIdLst>
    <p:sldId id="257" r:id="rId2"/>
    <p:sldId id="266" r:id="rId3"/>
    <p:sldId id="279" r:id="rId4"/>
    <p:sldId id="278" r:id="rId5"/>
  </p:sldIdLst>
  <p:sldSz cx="12192000" cy="6858000"/>
  <p:notesSz cx="7104063" cy="10234613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5AE"/>
    <a:srgbClr val="094078"/>
    <a:srgbClr val="FFFFFF"/>
    <a:srgbClr val="1E6EFF"/>
    <a:srgbClr val="00FF50"/>
    <a:srgbClr val="DEDEDF"/>
    <a:srgbClr val="2E75B6"/>
    <a:srgbClr val="1A5192"/>
    <a:srgbClr val="26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卡通人物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" y="0"/>
            <a:ext cx="12161689" cy="6858000"/>
          </a:xfrm>
          <a:prstGeom prst="rect">
            <a:avLst/>
          </a:prstGeom>
        </p:spPr>
      </p:pic>
      <p:grpSp>
        <p:nvGrpSpPr>
          <p:cNvPr id="23" name="组合 22"/>
          <p:cNvGrpSpPr/>
          <p:nvPr userDrawn="1"/>
        </p:nvGrpSpPr>
        <p:grpSpPr>
          <a:xfrm>
            <a:off x="6782435" y="3830955"/>
            <a:ext cx="4332325" cy="4320000"/>
            <a:chOff x="6172200" y="3688080"/>
            <a:chExt cx="4332325" cy="4320000"/>
          </a:xfrm>
        </p:grpSpPr>
        <p:pic>
          <p:nvPicPr>
            <p:cNvPr id="6" name="图片 5" descr="黑色的猫&#10;&#10;低可信度描述已自动生成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362" y="3778080"/>
              <a:ext cx="4140000" cy="4140000"/>
            </a:xfrm>
            <a:prstGeom prst="rect">
              <a:avLst/>
            </a:prstGeom>
          </p:spPr>
        </p:pic>
        <p:pic>
          <p:nvPicPr>
            <p:cNvPr id="4" name="图片 3" descr="图片包含 绿色, 游戏机, 灯光, 仪表&#10;&#10;描述已自动生成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688080"/>
              <a:ext cx="4332325" cy="4320000"/>
            </a:xfrm>
            <a:prstGeom prst="rect">
              <a:avLst/>
            </a:prstGeom>
          </p:spPr>
        </p:pic>
        <p:pic>
          <p:nvPicPr>
            <p:cNvPr id="8" name="图片 7" descr="形状, 圆圈&#10;&#10;描述已自动生成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362" y="4228080"/>
              <a:ext cx="3240000" cy="3240000"/>
            </a:xfrm>
            <a:prstGeom prst="rect">
              <a:avLst/>
            </a:prstGeom>
          </p:spPr>
        </p:pic>
        <p:pic>
          <p:nvPicPr>
            <p:cNvPr id="10" name="图片 9" descr="图片包含 看着, 游戏机, 站, 女人&#10;&#10;描述已自动生成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362" y="5632080"/>
              <a:ext cx="432000" cy="43200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 userDrawn="1"/>
        </p:nvGrpSpPr>
        <p:grpSpPr>
          <a:xfrm>
            <a:off x="8843881" y="-10552"/>
            <a:ext cx="4493692" cy="4500000"/>
            <a:chOff x="8843881" y="-10552"/>
            <a:chExt cx="4493692" cy="4500000"/>
          </a:xfrm>
        </p:grpSpPr>
        <p:pic>
          <p:nvPicPr>
            <p:cNvPr id="13" name="图片 12" descr="图片包含 示意图&#10;&#10;描述已自动生成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882" y="-10552"/>
              <a:ext cx="4493691" cy="4500000"/>
            </a:xfrm>
            <a:prstGeom prst="rect">
              <a:avLst/>
            </a:prstGeom>
          </p:spPr>
        </p:pic>
        <p:pic>
          <p:nvPicPr>
            <p:cNvPr id="15" name="图片 14" descr="图片包含 男人, 飞行, 水, 房间&#10;&#10;描述已自动生成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439" y="79448"/>
              <a:ext cx="4308572" cy="4320000"/>
            </a:xfrm>
            <a:prstGeom prst="rect">
              <a:avLst/>
            </a:prstGeom>
          </p:spPr>
        </p:pic>
        <p:pic>
          <p:nvPicPr>
            <p:cNvPr id="17" name="图片 16" descr="图片包含 圆圈&#10;&#10;描述已自动生成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2177" y="1159448"/>
              <a:ext cx="2177098" cy="2160000"/>
            </a:xfrm>
            <a:prstGeom prst="rect">
              <a:avLst/>
            </a:prstGeom>
          </p:spPr>
        </p:pic>
        <p:pic>
          <p:nvPicPr>
            <p:cNvPr id="19" name="图片 18" descr="张着嘴&#10;&#10;低可信度描述已自动生成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726" y="943448"/>
              <a:ext cx="2687999" cy="2592000"/>
            </a:xfrm>
            <a:prstGeom prst="rect">
              <a:avLst/>
            </a:prstGeom>
          </p:spPr>
        </p:pic>
        <p:pic>
          <p:nvPicPr>
            <p:cNvPr id="21" name="图片 20" descr="图片包含 游戏机, 电路, 笔记本, 房间&#10;&#10;描述已自动生成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0"/>
            <a:stretch>
              <a:fillRect/>
            </a:stretch>
          </p:blipFill>
          <p:spPr>
            <a:xfrm>
              <a:off x="8843881" y="79448"/>
              <a:ext cx="4493691" cy="43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private/var/folders/y6/2_rx26cx4bq3gw7zfbt3qnyh0000gn/T/com.kingsoft.wpsoffice.mac/picturecompress_20230822184843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620" y="0"/>
            <a:ext cx="12326620" cy="6946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8745" y="432435"/>
            <a:ext cx="1403350" cy="380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325" y="293370"/>
            <a:ext cx="2910205" cy="5194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5435600" y="775335"/>
            <a:ext cx="6756400" cy="6082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-78105" y="-1905"/>
            <a:ext cx="12293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 descr="&amp;pky19153121415_sjzg_VCG41N1299179177&amp;2&amp;">
            <a:extLst>
              <a:ext uri="{FF2B5EF4-FFF2-40B4-BE49-F238E27FC236}">
                <a16:creationId xmlns:a16="http://schemas.microsoft.com/office/drawing/2014/main" xmlns="" id="{80616D2F-3326-E378-1942-2B33A4F8B889}"/>
              </a:ext>
            </a:extLst>
          </p:cNvPr>
          <p:cNvSpPr/>
          <p:nvPr userDrawn="1"/>
        </p:nvSpPr>
        <p:spPr>
          <a:xfrm>
            <a:off x="7514590" y="2106930"/>
            <a:ext cx="4283710" cy="4283710"/>
          </a:xfrm>
          <a:prstGeom prst="ellipse">
            <a:avLst/>
          </a:prstGeom>
          <a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8745" y="432435"/>
            <a:ext cx="1403350" cy="380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411595" y="1001395"/>
            <a:ext cx="6494780" cy="6494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-78105" y="-1905"/>
            <a:ext cx="12293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 rot="10800000">
            <a:off x="449580" y="-1905"/>
            <a:ext cx="1491615" cy="85725"/>
          </a:xfrm>
          <a:prstGeom prst="rect">
            <a:avLst/>
          </a:prstGeom>
          <a:gradFill>
            <a:gsLst>
              <a:gs pos="0">
                <a:srgbClr val="00FF50"/>
              </a:gs>
              <a:gs pos="15000">
                <a:srgbClr val="00FF50"/>
              </a:gs>
              <a:gs pos="87000">
                <a:srgbClr val="1E6EFF"/>
              </a:gs>
              <a:gs pos="100000">
                <a:srgbClr val="1E6E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745" y="432435"/>
            <a:ext cx="1403350" cy="380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4623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7020304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702030404030204"/>
                <a:ea typeface="宋体" panose="02010600030101010101" pitchFamily="2" charset="-122"/>
                <a:cs typeface="+mn-cs"/>
              </a:rPr>
              <a:t>2024-03-19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7020304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7020304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3287" y="1315521"/>
            <a:ext cx="975360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cs typeface="+mn-ea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Kai"/>
                <a:sym typeface="+mn-lt"/>
              </a:rPr>
              <a:t>上海电气</a:t>
            </a:r>
            <a:r>
              <a:rPr lang="en-US" altLang="zh-CN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Kai"/>
                <a:sym typeface="+mn-lt"/>
              </a:rPr>
              <a:t>“3+3+3”</a:t>
            </a:r>
            <a:r>
              <a:rPr lang="zh-CN" altLang="en-US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Kai"/>
                <a:sym typeface="+mn-lt"/>
              </a:rPr>
              <a:t>毕业设计（论文）中期检查汇报</a:t>
            </a:r>
            <a:endParaRPr lang="zh-CN" altLang="en-US" dirty="0">
              <a:solidFill>
                <a:srgbClr val="0265AE"/>
              </a:solidFill>
              <a:latin typeface="微软雅黑" panose="020B0503020204020204" charset="-122"/>
              <a:ea typeface="微软雅黑" panose="020B0503020204020204" charset="-122"/>
              <a:cs typeface="Kai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 rot="10800000">
            <a:off x="1264603" y="5637530"/>
            <a:ext cx="3547542" cy="4152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CD68"/>
              </a:gs>
              <a:gs pos="100000">
                <a:srgbClr val="1E6E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50520" y="4629011"/>
            <a:ext cx="2759133" cy="1179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cs typeface="+mn-ea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sz="2000" b="0" dirty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上海</a:t>
            </a:r>
            <a:r>
              <a:rPr lang="zh-CN" altLang="en-US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电气李斌技师学院</a:t>
            </a:r>
            <a:endParaRPr lang="en-US" altLang="zh-CN" sz="2000" b="0" dirty="0" smtClean="0">
              <a:solidFill>
                <a:srgbClr val="0265A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ctr"/>
            <a:r>
              <a:rPr lang="zh-CN" altLang="en-US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上海电机学院</a:t>
            </a:r>
            <a:endParaRPr lang="en-US" altLang="zh-CN" sz="2000" b="0" dirty="0" smtClean="0">
              <a:solidFill>
                <a:srgbClr val="0265A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ctr"/>
            <a:r>
              <a:rPr lang="en-US" altLang="zh-CN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*</a:t>
            </a:r>
            <a:r>
              <a:rPr lang="zh-CN" altLang="en-US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</a:t>
            </a:r>
            <a:r>
              <a:rPr lang="en-US" altLang="zh-CN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*</a:t>
            </a:r>
            <a:r>
              <a:rPr lang="zh-CN" altLang="en-US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月</a:t>
            </a:r>
            <a:r>
              <a:rPr lang="en-US" altLang="zh-CN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*</a:t>
            </a:r>
            <a:r>
              <a:rPr lang="zh-CN" altLang="en-US" sz="2000" b="0" dirty="0" smtClean="0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日</a:t>
            </a:r>
            <a:endParaRPr lang="zh-CN" altLang="en-US" sz="2000" b="0" dirty="0">
              <a:solidFill>
                <a:srgbClr val="0265A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0531" y="2568312"/>
            <a:ext cx="7364949" cy="12629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cs typeface="+mn-ea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200" dirty="0" smtClean="0">
                <a:solidFill>
                  <a:srgbClr val="0265A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+mn-lt"/>
              </a:rPr>
              <a:t>论文题目：</a:t>
            </a:r>
            <a:endParaRPr lang="en-US" altLang="zh-CN" sz="2200" dirty="0" smtClean="0">
              <a:solidFill>
                <a:srgbClr val="0265A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+mn-lt"/>
            </a:endParaRPr>
          </a:p>
          <a:p>
            <a:r>
              <a:rPr lang="zh-CN" altLang="en-US" sz="2200" dirty="0" smtClean="0">
                <a:solidFill>
                  <a:srgbClr val="0265A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+mn-lt"/>
              </a:rPr>
              <a:t>姓名：</a:t>
            </a:r>
            <a:endParaRPr lang="en-US" altLang="zh-CN" sz="2200" dirty="0" smtClean="0">
              <a:solidFill>
                <a:srgbClr val="0265A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+mn-lt"/>
            </a:endParaRPr>
          </a:p>
          <a:p>
            <a:r>
              <a:rPr lang="zh-CN" altLang="en-US" sz="2200" dirty="0" smtClean="0">
                <a:solidFill>
                  <a:srgbClr val="0265A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+mn-lt"/>
              </a:rPr>
              <a:t>单位：</a:t>
            </a:r>
            <a:endParaRPr lang="en-US" altLang="zh-CN" sz="2200" dirty="0">
              <a:solidFill>
                <a:srgbClr val="0265A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22" y="1949906"/>
            <a:ext cx="2578735" cy="607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" y="452120"/>
            <a:ext cx="2069465" cy="560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42784" y="2268913"/>
            <a:ext cx="8293100" cy="783590"/>
            <a:chOff x="1841" y="3404"/>
            <a:chExt cx="13060" cy="1234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3537" y="3464"/>
              <a:ext cx="1136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在此输入内容介绍在此输入内容介绍</a:t>
              </a:r>
            </a:p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</a:t>
              </a:r>
            </a:p>
          </p:txBody>
        </p:sp>
        <p:sp>
          <p:nvSpPr>
            <p:cNvPr id="3" name="文本框 2"/>
            <p:cNvSpPr txBox="1"/>
            <p:nvPr userDrawn="1"/>
          </p:nvSpPr>
          <p:spPr>
            <a:xfrm>
              <a:off x="1841" y="3404"/>
              <a:ext cx="1539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500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229" y="3187758"/>
            <a:ext cx="8293100" cy="783590"/>
            <a:chOff x="1841" y="3404"/>
            <a:chExt cx="13060" cy="1234"/>
          </a:xfrm>
        </p:grpSpPr>
        <p:sp>
          <p:nvSpPr>
            <p:cNvPr id="12" name="文本框 11"/>
            <p:cNvSpPr txBox="1"/>
            <p:nvPr userDrawn="1"/>
          </p:nvSpPr>
          <p:spPr>
            <a:xfrm>
              <a:off x="3537" y="3464"/>
              <a:ext cx="1136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在此输入内容介绍在此输入内容介绍</a:t>
              </a:r>
            </a:p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</a:t>
              </a:r>
            </a:p>
          </p:txBody>
        </p:sp>
        <p:sp>
          <p:nvSpPr>
            <p:cNvPr id="13" name="文本框 12"/>
            <p:cNvSpPr txBox="1"/>
            <p:nvPr userDrawn="1"/>
          </p:nvSpPr>
          <p:spPr>
            <a:xfrm>
              <a:off x="1841" y="3404"/>
              <a:ext cx="1539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500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02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8024" y="4106603"/>
            <a:ext cx="8293100" cy="783590"/>
            <a:chOff x="1841" y="3404"/>
            <a:chExt cx="13060" cy="1234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3537" y="3464"/>
              <a:ext cx="1136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在此输入内容介绍在此输入内容介绍</a:t>
              </a:r>
            </a:p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</a:t>
              </a:r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1841" y="3404"/>
              <a:ext cx="1539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500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8819" y="5025448"/>
            <a:ext cx="8293100" cy="783590"/>
            <a:chOff x="1841" y="3404"/>
            <a:chExt cx="13060" cy="1234"/>
          </a:xfrm>
        </p:grpSpPr>
        <p:sp>
          <p:nvSpPr>
            <p:cNvPr id="18" name="文本框 17"/>
            <p:cNvSpPr txBox="1"/>
            <p:nvPr userDrawn="1"/>
          </p:nvSpPr>
          <p:spPr>
            <a:xfrm>
              <a:off x="3537" y="3464"/>
              <a:ext cx="1136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在此输入内容介绍在此输入内容介绍</a:t>
              </a:r>
            </a:p>
            <a:p>
              <a:pPr algn="l"/>
              <a:r>
                <a:rPr lang="en-US" altLang="zh-CN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在此输入内容介绍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1841" y="3404"/>
              <a:ext cx="1539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500" b="1">
                  <a:solidFill>
                    <a:srgbClr val="0265AE"/>
                  </a:solidFill>
                  <a:latin typeface="微软雅黑" panose="020B0503020204020204" charset="-122"/>
                  <a:ea typeface="微软雅黑" panose="020B0503020204020204" charset="-122"/>
                  <a:cs typeface="Gotham Ultra" panose="02000000000000000000" charset="0"/>
                </a:rPr>
                <a:t>04</a:t>
              </a: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568325" y="882015"/>
            <a:ext cx="20339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Gotham Ultra" panose="02000000000000000000" charset="0"/>
              </a:rPr>
              <a:t>目</a:t>
            </a:r>
            <a:r>
              <a:rPr lang="en-US" altLang="zh-CN" sz="3000" b="1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Gotham Ultra" panose="02000000000000000000" charset="0"/>
              </a:rPr>
              <a:t>  </a:t>
            </a:r>
            <a:r>
              <a:rPr lang="zh-CN" altLang="en-US" sz="3000" b="1">
                <a:solidFill>
                  <a:srgbClr val="0265AE"/>
                </a:solidFill>
                <a:latin typeface="微软雅黑" panose="020B0503020204020204" charset="-122"/>
                <a:ea typeface="微软雅黑" panose="020B0503020204020204" charset="-122"/>
                <a:cs typeface="Gotham Ultra" panose="02000000000000000000" charset="0"/>
              </a:rPr>
              <a:t>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8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d5ff259-47e8-47e3-b732-db091ca8b0a0"/>
  <p:tag name="COMMONDATA" val="eyJoZGlkIjoiMmViZmZjMWU3MTNkMDVmNTJjZDI5YjUzYjBjNjNiN2M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lang="en-US" altLang="zh-CN" sz="3000" b="1">
            <a:solidFill>
              <a:srgbClr val="1E6EFF"/>
            </a:solidFill>
            <a:latin typeface="微软雅黑" panose="020B0503020204020204" charset="-122"/>
            <a:ea typeface="微软雅黑" panose="020B0503020204020204" charset="-122"/>
            <a:cs typeface="Gotham Ultra" panose="0200000000000000000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47</Words>
  <Application>Microsoft Office PowerPoint</Application>
  <PresentationFormat>自定义</PresentationFormat>
  <Paragraphs>20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1_Office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日日日</cp:lastModifiedBy>
  <cp:revision>104</cp:revision>
  <dcterms:created xsi:type="dcterms:W3CDTF">2023-12-26T03:27:42Z</dcterms:created>
  <dcterms:modified xsi:type="dcterms:W3CDTF">2024-03-19T05:20:02Z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7BDB0B3E29AF4E3446668565F3A11CC7_43</vt:lpwstr>
  </property>
</Properties>
</file>